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74" r:id="rId3"/>
    <p:sldId id="271" r:id="rId4"/>
    <p:sldId id="272" r:id="rId5"/>
    <p:sldId id="275" r:id="rId6"/>
    <p:sldId id="260" r:id="rId7"/>
    <p:sldId id="261" r:id="rId8"/>
    <p:sldId id="276" r:id="rId9"/>
    <p:sldId id="278" r:id="rId10"/>
    <p:sldId id="281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41" d="100"/>
          <a:sy n="41" d="100"/>
        </p:scale>
        <p:origin x="-1996" y="-5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16.01.2019</a:t>
            </a:fld>
            <a:endParaRPr lang="ru-RU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16.01.2019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16.01.2019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16.01.2019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16.01.2019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16.01.2019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16.01.2019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16.01.2019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16.01.2019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16.01.2019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16.01.2019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16.01.2019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737360" y="357166"/>
            <a:ext cx="7120920" cy="2497598"/>
          </a:xfrm>
        </p:spPr>
        <p:txBody>
          <a:bodyPr>
            <a:normAutofit fontScale="90000"/>
          </a:bodyPr>
          <a:lstStyle/>
          <a:p>
            <a:r>
              <a:rPr lang="ru-RU" sz="3600" b="1" dirty="0" smtClean="0">
                <a:latin typeface="Arial" pitchFamily="34" charset="0"/>
                <a:cs typeface="Arial" pitchFamily="34" charset="0"/>
              </a:rPr>
              <a:t>Презентация к уроку</a:t>
            </a:r>
            <a:br>
              <a:rPr lang="ru-RU" sz="3600" b="1" dirty="0" smtClean="0">
                <a:latin typeface="Arial" pitchFamily="34" charset="0"/>
                <a:cs typeface="Arial" pitchFamily="34" charset="0"/>
              </a:rPr>
            </a:br>
            <a:r>
              <a:rPr lang="ru-RU" sz="3600" b="1" dirty="0" smtClean="0">
                <a:latin typeface="Arial" pitchFamily="34" charset="0"/>
                <a:cs typeface="Arial" pitchFamily="34" charset="0"/>
              </a:rPr>
              <a:t> « Сложное предложение и его виды» 6 класс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ru-RU" sz="3600" dirty="0" smtClean="0">
                <a:latin typeface="Arial" pitchFamily="34" charset="0"/>
                <a:cs typeface="Arial" pitchFamily="34" charset="0"/>
              </a:rPr>
            </a:br>
            <a:r>
              <a:rPr lang="ru-RU" sz="2700" dirty="0" smtClean="0"/>
              <a:t> </a:t>
            </a:r>
            <a:br>
              <a:rPr lang="ru-RU" sz="2700" dirty="0" smtClean="0"/>
            </a:br>
            <a:endParaRPr lang="ru-RU" sz="2700" dirty="0"/>
          </a:p>
        </p:txBody>
      </p:sp>
      <p:pic>
        <p:nvPicPr>
          <p:cNvPr id="4" name="Picture 5" descr="book38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143504" y="1785926"/>
            <a:ext cx="3682127" cy="300039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14414" y="0"/>
            <a:ext cx="5500726" cy="6858000"/>
          </a:xfrm>
        </p:spPr>
        <p:txBody>
          <a:bodyPr>
            <a:normAutofit/>
          </a:bodyPr>
          <a:lstStyle/>
          <a:p>
            <a:pPr lvl="0" fontAlgn="base">
              <a:spcAft>
                <a:spcPct val="0"/>
              </a:spcAft>
            </a:pPr>
            <a:r>
              <a:rPr lang="ru-RU" sz="3600" dirty="0" smtClean="0"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lang="ru-RU" sz="3600" dirty="0" smtClean="0"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lang="ru-RU" dirty="0"/>
          </a:p>
        </p:txBody>
      </p:sp>
      <p:pic>
        <p:nvPicPr>
          <p:cNvPr id="3" name="Picture 4" descr="Бедный ребенок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6572264" y="857232"/>
            <a:ext cx="2287628" cy="2143116"/>
          </a:xfrm>
          <a:prstGeom prst="rect">
            <a:avLst/>
          </a:prstGeom>
          <a:noFill/>
        </p:spPr>
      </p:pic>
      <p:sp>
        <p:nvSpPr>
          <p:cNvPr id="4" name="TextBox 3"/>
          <p:cNvSpPr txBox="1"/>
          <p:nvPr/>
        </p:nvSpPr>
        <p:spPr>
          <a:xfrm>
            <a:off x="1214414" y="428604"/>
            <a:ext cx="7143800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sz="2400" b="1" dirty="0" smtClean="0">
              <a:solidFill>
                <a:srgbClr val="993300"/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endParaRPr lang="ru-RU" sz="2400" b="1" dirty="0" smtClean="0">
              <a:solidFill>
                <a:srgbClr val="993300"/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endParaRPr lang="ru-RU" sz="2400" b="1" dirty="0" smtClean="0">
              <a:solidFill>
                <a:srgbClr val="993300"/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endParaRPr lang="ru-RU" sz="2400" b="1" dirty="0" smtClean="0">
              <a:solidFill>
                <a:srgbClr val="993300"/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endParaRPr lang="ru-RU" sz="2400" b="1" dirty="0" smtClean="0">
              <a:solidFill>
                <a:srgbClr val="993300"/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r>
              <a:rPr lang="ru-RU" sz="2400" b="1" dirty="0" smtClean="0">
                <a:solidFill>
                  <a:srgbClr val="9933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Почему  мы  так  говорим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ru-RU" sz="2400" dirty="0" smtClean="0">
                <a:latin typeface="Arial" pitchFamily="34" charset="0"/>
                <a:cs typeface="Arial" pitchFamily="34" charset="0"/>
              </a:rPr>
            </a:br>
            <a:r>
              <a:rPr lang="ru-RU" sz="2400" b="1" i="1" dirty="0" smtClean="0">
                <a:solidFill>
                  <a:srgbClr val="9933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КАЗАНСКАЯ  СИРОТА?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ru-RU" sz="2400" dirty="0" smtClean="0">
                <a:latin typeface="Arial" pitchFamily="34" charset="0"/>
                <a:cs typeface="Arial" pitchFamily="34" charset="0"/>
              </a:rPr>
            </a:br>
            <a:r>
              <a:rPr lang="ru-RU" sz="2400" b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После  завоевания  Иваном  Грозным  Казани  татарские  мурзы  (князья),  пользуясь  незлопамятностью  русских,</a:t>
            </a:r>
            <a:br>
              <a:rPr lang="ru-RU" sz="2400" b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r>
              <a:rPr lang="ru-RU" sz="2400" b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  прикидывались  бедными  и  назойливо  выпрашивали  награды.  С  той  поры  того,  кто  прибедняется,  чтобы  разжалобить  кого-либо  и  получить  себе  выгоду,  народ  насмешливо  называет  </a:t>
            </a:r>
            <a:r>
              <a:rPr lang="ru-RU" sz="2400" b="1" i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казанской  сиротой</a:t>
            </a:r>
            <a:r>
              <a:rPr lang="ru-RU" sz="2400" b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.</a:t>
            </a:r>
            <a:endParaRPr lang="ru-RU" sz="2400" dirty="0"/>
          </a:p>
        </p:txBody>
      </p:sp>
      <p:sp>
        <p:nvSpPr>
          <p:cNvPr id="5" name="TextBox 4"/>
          <p:cNvSpPr txBox="1"/>
          <p:nvPr/>
        </p:nvSpPr>
        <p:spPr>
          <a:xfrm>
            <a:off x="1928794" y="285728"/>
            <a:ext cx="621510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Занимательная информация</a:t>
            </a:r>
            <a:endParaRPr lang="ru-RU" sz="3200" dirty="0">
              <a:solidFill>
                <a:schemeClr val="accent3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14678" y="500042"/>
            <a:ext cx="5929322" cy="5572164"/>
          </a:xfrm>
        </p:spPr>
        <p:txBody>
          <a:bodyPr>
            <a:normAutofit fontScale="90000"/>
          </a:bodyPr>
          <a:lstStyle/>
          <a:p>
            <a:r>
              <a:rPr lang="ru-RU" sz="4000" u="sng" dirty="0" smtClean="0">
                <a:solidFill>
                  <a:schemeClr val="accent3">
                    <a:lumMod val="75000"/>
                  </a:schemeClr>
                </a:solidFill>
              </a:rPr>
              <a:t>Однородные члены предложения:</a:t>
            </a:r>
            <a:r>
              <a:rPr lang="ru-RU" sz="4000" dirty="0" smtClean="0">
                <a:solidFill>
                  <a:schemeClr val="accent3">
                    <a:lumMod val="75000"/>
                  </a:schemeClr>
                </a:solidFill>
              </a:rPr>
              <a:t/>
            </a:r>
            <a:br>
              <a:rPr lang="ru-RU" sz="4000" dirty="0" smtClean="0">
                <a:solidFill>
                  <a:schemeClr val="accent3">
                    <a:lumMod val="75000"/>
                  </a:schemeClr>
                </a:solidFill>
              </a:rPr>
            </a:br>
            <a:r>
              <a:rPr lang="ru-RU" sz="4000" dirty="0" smtClean="0">
                <a:solidFill>
                  <a:schemeClr val="accent3">
                    <a:lumMod val="75000"/>
                  </a:schemeClr>
                </a:solidFill>
              </a:rPr>
              <a:t/>
            </a:r>
            <a:br>
              <a:rPr lang="ru-RU" sz="4000" dirty="0" smtClean="0">
                <a:solidFill>
                  <a:schemeClr val="accent3">
                    <a:lumMod val="75000"/>
                  </a:schemeClr>
                </a:solidFill>
              </a:rPr>
            </a:br>
            <a:r>
              <a:rPr lang="ru-RU" sz="4000" dirty="0" smtClean="0">
                <a:solidFill>
                  <a:schemeClr val="accent3">
                    <a:lumMod val="75000"/>
                  </a:schemeClr>
                </a:solidFill>
              </a:rPr>
              <a:t>- один и тот же член предложения;</a:t>
            </a:r>
            <a:br>
              <a:rPr lang="ru-RU" sz="4000" dirty="0" smtClean="0">
                <a:solidFill>
                  <a:schemeClr val="accent3">
                    <a:lumMod val="75000"/>
                  </a:schemeClr>
                </a:solidFill>
              </a:rPr>
            </a:br>
            <a:r>
              <a:rPr lang="ru-RU" sz="4000" dirty="0" smtClean="0">
                <a:solidFill>
                  <a:schemeClr val="accent3">
                    <a:lumMod val="75000"/>
                  </a:schemeClr>
                </a:solidFill>
              </a:rPr>
              <a:t>- относятся к одному и тому же слову;</a:t>
            </a:r>
            <a:br>
              <a:rPr lang="ru-RU" sz="4000" dirty="0" smtClean="0">
                <a:solidFill>
                  <a:schemeClr val="accent3">
                    <a:lumMod val="75000"/>
                  </a:schemeClr>
                </a:solidFill>
              </a:rPr>
            </a:br>
            <a:r>
              <a:rPr lang="ru-RU" sz="4000" dirty="0" smtClean="0">
                <a:solidFill>
                  <a:schemeClr val="accent3">
                    <a:lumMod val="75000"/>
                  </a:schemeClr>
                </a:solidFill>
              </a:rPr>
              <a:t>- отвечают на один и тот же вопрос.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pic>
        <p:nvPicPr>
          <p:cNvPr id="4" name="Picture 4" descr="j0370140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42976" y="500042"/>
            <a:ext cx="1739189" cy="183703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4000" u="sng" dirty="0" smtClean="0">
                <a:solidFill>
                  <a:schemeClr val="accent3">
                    <a:lumMod val="75000"/>
                  </a:schemeClr>
                </a:solidFill>
              </a:rPr>
              <a:t>Устная синтаксическая пятиминутка</a:t>
            </a:r>
            <a:endParaRPr lang="ru-RU" sz="4000" u="sng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35608" y="2214554"/>
            <a:ext cx="7498080" cy="4033846"/>
          </a:xfrm>
        </p:spPr>
        <p:txBody>
          <a:bodyPr/>
          <a:lstStyle/>
          <a:p>
            <a:pPr marL="596646" indent="-514350">
              <a:buAutoNum type="arabicPeriod"/>
            </a:pPr>
            <a:r>
              <a:rPr lang="ru-RU" sz="2800" dirty="0" smtClean="0">
                <a:latin typeface="Arial" pitchFamily="34" charset="0"/>
                <a:cs typeface="Arial" pitchFamily="34" charset="0"/>
              </a:rPr>
              <a:t>Утром солнце встает и смотрит в окно.</a:t>
            </a:r>
          </a:p>
          <a:p>
            <a:pPr marL="596646" indent="-514350">
              <a:buAutoNum type="arabicPeriod"/>
            </a:pPr>
            <a:endParaRPr lang="ru-RU" sz="2800" dirty="0" smtClean="0">
              <a:latin typeface="Arial" pitchFamily="34" charset="0"/>
              <a:cs typeface="Arial" pitchFamily="34" charset="0"/>
            </a:endParaRPr>
          </a:p>
          <a:p>
            <a:pPr marL="596646" indent="-514350">
              <a:buAutoNum type="arabicPeriod"/>
            </a:pPr>
            <a:endParaRPr lang="ru-RU" sz="2800" dirty="0" smtClean="0">
              <a:latin typeface="Arial" pitchFamily="34" charset="0"/>
              <a:cs typeface="Arial" pitchFamily="34" charset="0"/>
            </a:endParaRPr>
          </a:p>
          <a:p>
            <a:pPr marL="596646" indent="-514350">
              <a:buFont typeface="Wingdings 2"/>
              <a:buAutoNum type="arabicPeriod"/>
            </a:pPr>
            <a:r>
              <a:rPr lang="ru-RU" sz="2800" dirty="0" smtClean="0">
                <a:latin typeface="Arial" pitchFamily="34" charset="0"/>
                <a:cs typeface="Arial" pitchFamily="34" charset="0"/>
              </a:rPr>
              <a:t>Зима ещё хлопочет и на весну ворчит.</a:t>
            </a:r>
          </a:p>
          <a:p>
            <a:pPr marL="596646" indent="-514350">
              <a:buFont typeface="Wingdings 2"/>
              <a:buAutoNum type="arabicPeriod"/>
            </a:pPr>
            <a:endParaRPr lang="ru-RU" sz="2800" dirty="0" smtClean="0">
              <a:latin typeface="Arial" pitchFamily="34" charset="0"/>
              <a:cs typeface="Arial" pitchFamily="34" charset="0"/>
            </a:endParaRPr>
          </a:p>
          <a:p>
            <a:pPr marL="596646" indent="-514350">
              <a:buFont typeface="Wingdings 2"/>
              <a:buAutoNum type="arabicPeriod"/>
            </a:pPr>
            <a:r>
              <a:rPr lang="ru-RU" sz="2800" dirty="0" smtClean="0">
                <a:latin typeface="Arial" pitchFamily="34" charset="0"/>
                <a:cs typeface="Arial" pitchFamily="34" charset="0"/>
              </a:rPr>
              <a:t>В бурю деревья в лесу шумели, скрипели, трещали.</a:t>
            </a:r>
          </a:p>
          <a:p>
            <a:pPr marL="596646" indent="-514350">
              <a:buFont typeface="Wingdings 2"/>
              <a:buAutoNum type="arabicPeriod"/>
            </a:pPr>
            <a:endParaRPr lang="ru-RU" sz="2800" dirty="0" smtClean="0">
              <a:latin typeface="Arial" pitchFamily="34" charset="0"/>
              <a:cs typeface="Arial" pitchFamily="34" charset="0"/>
            </a:endParaRPr>
          </a:p>
          <a:p>
            <a:pPr marL="596646" indent="-514350">
              <a:buFont typeface="Wingdings 2"/>
              <a:buAutoNum type="arabicPeriod"/>
            </a:pPr>
            <a:endParaRPr lang="ru-RU" sz="2800" dirty="0" smtClean="0">
              <a:latin typeface="Arial" pitchFamily="34" charset="0"/>
              <a:cs typeface="Arial" pitchFamily="34" charset="0"/>
            </a:endParaRPr>
          </a:p>
          <a:p>
            <a:pPr marL="596646" indent="-514350">
              <a:buAutoNum type="arabicPeriod"/>
            </a:pPr>
            <a:endParaRPr lang="ru-RU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35608" y="1928802"/>
            <a:ext cx="7498080" cy="4319598"/>
          </a:xfrm>
        </p:spPr>
        <p:txBody>
          <a:bodyPr>
            <a:normAutofit/>
          </a:bodyPr>
          <a:lstStyle/>
          <a:p>
            <a:pPr>
              <a:buNone/>
            </a:pPr>
            <a:endParaRPr lang="ru-RU" sz="40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ru-RU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[</a:t>
            </a:r>
            <a:r>
              <a:rPr lang="ru-RU" sz="4000" dirty="0" smtClean="0">
                <a:latin typeface="Arial" pitchFamily="34" charset="0"/>
                <a:cs typeface="Arial" pitchFamily="34" charset="0"/>
              </a:rPr>
              <a:t>О и О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]</a:t>
            </a:r>
            <a:endParaRPr lang="ru-RU" sz="40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ru-RU" sz="40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ru-RU" sz="4000" dirty="0" smtClean="0">
                <a:latin typeface="Arial" pitchFamily="34" charset="0"/>
                <a:cs typeface="Arial" pitchFamily="34" charset="0"/>
              </a:rPr>
              <a:t> О – однородные члены.</a:t>
            </a:r>
          </a:p>
          <a:p>
            <a:endParaRPr lang="ru-RU" sz="4000" dirty="0"/>
          </a:p>
        </p:txBody>
      </p:sp>
      <p:pic>
        <p:nvPicPr>
          <p:cNvPr id="4" name="Picture 5" descr="teacher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86446" y="642918"/>
            <a:ext cx="2571750" cy="2647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868" y="274638"/>
            <a:ext cx="5361820" cy="1143000"/>
          </a:xfrm>
        </p:spPr>
        <p:txBody>
          <a:bodyPr>
            <a:normAutofit/>
          </a:bodyPr>
          <a:lstStyle/>
          <a:p>
            <a:r>
              <a:rPr lang="ru-RU" sz="2800" dirty="0" smtClean="0">
                <a:solidFill>
                  <a:schemeClr val="accent3">
                    <a:lumMod val="75000"/>
                  </a:schemeClr>
                </a:solidFill>
              </a:rPr>
              <a:t>Запятая ставится перед союзами </a:t>
            </a:r>
            <a:r>
              <a:rPr lang="ru-RU" sz="2800" b="1" dirty="0" smtClean="0">
                <a:latin typeface="Arial" pitchFamily="34" charset="0"/>
                <a:cs typeface="Arial" pitchFamily="34" charset="0"/>
              </a:rPr>
              <a:t>а, но.</a:t>
            </a:r>
            <a:endParaRPr lang="ru-RU" sz="2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86116" y="1428736"/>
            <a:ext cx="5500726" cy="2857520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ru-RU" sz="2800" dirty="0" smtClean="0"/>
              <a:t>   </a:t>
            </a:r>
            <a:r>
              <a:rPr lang="ru-RU" sz="2800" dirty="0" smtClean="0">
                <a:solidFill>
                  <a:schemeClr val="accent3">
                    <a:lumMod val="75000"/>
                  </a:schemeClr>
                </a:solidFill>
              </a:rPr>
              <a:t>Запятая ставится перед сою</a:t>
            </a:r>
            <a:r>
              <a:rPr lang="ru-RU" sz="2800" dirty="0" smtClean="0"/>
              <a:t>зом </a:t>
            </a:r>
            <a:r>
              <a:rPr lang="ru-RU" sz="2800" b="1" dirty="0" smtClean="0">
                <a:latin typeface="Arial" pitchFamily="34" charset="0"/>
                <a:cs typeface="Arial" pitchFamily="34" charset="0"/>
              </a:rPr>
              <a:t>и</a:t>
            </a:r>
            <a:r>
              <a:rPr lang="ru-RU" sz="2800" dirty="0" smtClean="0"/>
              <a:t>, </a:t>
            </a:r>
            <a:r>
              <a:rPr lang="ru-RU" sz="2800" dirty="0" smtClean="0">
                <a:solidFill>
                  <a:schemeClr val="accent3">
                    <a:lumMod val="75000"/>
                  </a:schemeClr>
                </a:solidFill>
              </a:rPr>
              <a:t>когда он соединяет простые предложения в составе сложных. (сложносочиненное предложение)</a:t>
            </a:r>
          </a:p>
          <a:p>
            <a:pPr>
              <a:buNone/>
            </a:pPr>
            <a:r>
              <a:rPr lang="ru-RU" sz="2800" dirty="0" smtClean="0"/>
              <a:t>   </a:t>
            </a:r>
            <a:r>
              <a:rPr lang="ru-RU" sz="2800" dirty="0" smtClean="0">
                <a:solidFill>
                  <a:schemeClr val="accent3">
                    <a:lumMod val="75000"/>
                  </a:schemeClr>
                </a:solidFill>
              </a:rPr>
              <a:t> Союзы</a:t>
            </a:r>
            <a:r>
              <a:rPr lang="ru-RU" sz="2800" b="1" dirty="0" smtClean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ru-RU" sz="2800" b="1" dirty="0" smtClean="0"/>
              <a:t>а, и, но, </a:t>
            </a:r>
            <a:r>
              <a:rPr lang="ru-RU" sz="2800" dirty="0" smtClean="0"/>
              <a:t>– </a:t>
            </a:r>
            <a:r>
              <a:rPr lang="ru-RU" sz="2800" dirty="0" smtClean="0">
                <a:solidFill>
                  <a:schemeClr val="accent3">
                    <a:lumMod val="75000"/>
                  </a:schemeClr>
                </a:solidFill>
              </a:rPr>
              <a:t>сочинительные.</a:t>
            </a:r>
            <a:endParaRPr lang="ru-RU" sz="2800" dirty="0">
              <a:solidFill>
                <a:schemeClr val="accent3">
                  <a:lumMod val="75000"/>
                </a:schemeClr>
              </a:solidFill>
            </a:endParaRPr>
          </a:p>
        </p:txBody>
      </p:sp>
      <p:pic>
        <p:nvPicPr>
          <p:cNvPr id="4" name="Picture 4" descr="j0370140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85852" y="428604"/>
            <a:ext cx="1739189" cy="1837030"/>
          </a:xfrm>
          <a:prstGeom prst="rect">
            <a:avLst/>
          </a:prstGeom>
          <a:noFill/>
        </p:spPr>
      </p:pic>
      <p:sp>
        <p:nvSpPr>
          <p:cNvPr id="6" name="TextBox 5"/>
          <p:cNvSpPr txBox="1"/>
          <p:nvPr/>
        </p:nvSpPr>
        <p:spPr>
          <a:xfrm>
            <a:off x="1142976" y="4714884"/>
            <a:ext cx="757242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u="sng" dirty="0" smtClean="0">
                <a:latin typeface="Arial" pitchFamily="34" charset="0"/>
                <a:cs typeface="Arial" pitchFamily="34" charset="0"/>
              </a:rPr>
              <a:t>Ветер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800" u="sng" dirty="0" smtClean="0">
                <a:latin typeface="Arial" pitchFamily="34" charset="0"/>
                <a:cs typeface="Arial" pitchFamily="34" charset="0"/>
              </a:rPr>
              <a:t>разогнал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 тучи, и</a:t>
            </a:r>
            <a:r>
              <a:rPr lang="ru-RU" sz="2800" u="sng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800" b="1" u="sng" dirty="0" smtClean="0">
                <a:latin typeface="Arial" pitchFamily="34" charset="0"/>
                <a:cs typeface="Arial" pitchFamily="34" charset="0"/>
              </a:rPr>
              <a:t>небо</a:t>
            </a:r>
            <a:r>
              <a:rPr lang="ru-RU" sz="2800" u="sng" dirty="0" smtClean="0">
                <a:latin typeface="Arial" pitchFamily="34" charset="0"/>
                <a:cs typeface="Arial" pitchFamily="34" charset="0"/>
              </a:rPr>
              <a:t> загорелось 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искрами. (сложносочиненное предложение)</a:t>
            </a:r>
            <a:endParaRPr lang="ru-RU" sz="2800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2285984" y="5214950"/>
            <a:ext cx="142876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>
            <a:off x="6072198" y="5214950"/>
            <a:ext cx="178595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42976" y="1928802"/>
            <a:ext cx="7715304" cy="4500594"/>
          </a:xfrm>
        </p:spPr>
        <p:txBody>
          <a:bodyPr>
            <a:normAutofit/>
          </a:bodyPr>
          <a:lstStyle/>
          <a:p>
            <a:r>
              <a:rPr lang="ru-RU" sz="2800" dirty="0" smtClean="0">
                <a:latin typeface="Arial" pitchFamily="34" charset="0"/>
                <a:cs typeface="Arial" pitchFamily="34" charset="0"/>
              </a:rPr>
              <a:t>1. В ярком золоте</a:t>
            </a:r>
            <a:r>
              <a:rPr lang="ru-RU" sz="2800" dirty="0" smtClean="0">
                <a:effectLst/>
                <a:latin typeface="Arial" pitchFamily="34" charset="0"/>
                <a:cs typeface="Arial" pitchFamily="34" charset="0"/>
              </a:rPr>
              <a:t> день 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утопает,</a:t>
            </a:r>
            <a:br>
              <a:rPr lang="ru-RU" sz="2800" dirty="0" smtClean="0">
                <a:latin typeface="Arial" pitchFamily="34" charset="0"/>
                <a:cs typeface="Arial" pitchFamily="34" charset="0"/>
              </a:rPr>
            </a:br>
            <a:r>
              <a:rPr lang="ru-RU" sz="2800" dirty="0" smtClean="0">
                <a:latin typeface="Arial" pitchFamily="34" charset="0"/>
                <a:cs typeface="Arial" pitchFamily="34" charset="0"/>
              </a:rPr>
              <a:t>и </a:t>
            </a:r>
            <a:r>
              <a:rPr lang="ru-RU" sz="2800" dirty="0" smtClean="0">
                <a:effectLst/>
                <a:latin typeface="Arial" pitchFamily="34" charset="0"/>
                <a:cs typeface="Arial" pitchFamily="34" charset="0"/>
              </a:rPr>
              <a:t>ручьи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 по оврагам шумят.</a:t>
            </a:r>
            <a:br>
              <a:rPr lang="ru-RU" sz="2800" dirty="0" smtClean="0">
                <a:latin typeface="Arial" pitchFamily="34" charset="0"/>
                <a:cs typeface="Arial" pitchFamily="34" charset="0"/>
              </a:rPr>
            </a:br>
            <a:r>
              <a:rPr lang="ru-RU" sz="28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ru-RU" sz="2800" dirty="0" smtClean="0">
                <a:latin typeface="Arial" pitchFamily="34" charset="0"/>
                <a:cs typeface="Arial" pitchFamily="34" charset="0"/>
              </a:rPr>
            </a:br>
            <a:r>
              <a:rPr lang="ru-RU" sz="2800" dirty="0" smtClean="0">
                <a:latin typeface="Arial" pitchFamily="34" charset="0"/>
                <a:cs typeface="Arial" pitchFamily="34" charset="0"/>
              </a:rPr>
              <a:t>2. Редеет мгла ненастной ночи, и бледный день уж настает.</a:t>
            </a:r>
            <a:br>
              <a:rPr lang="ru-RU" sz="2800" dirty="0" smtClean="0">
                <a:latin typeface="Arial" pitchFamily="34" charset="0"/>
                <a:cs typeface="Arial" pitchFamily="34" charset="0"/>
              </a:rPr>
            </a:br>
            <a:r>
              <a:rPr lang="ru-RU" sz="28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ru-RU" sz="2800" dirty="0" smtClean="0">
                <a:latin typeface="Arial" pitchFamily="34" charset="0"/>
                <a:cs typeface="Arial" pitchFamily="34" charset="0"/>
              </a:rPr>
            </a:br>
            <a:r>
              <a:rPr lang="ru-RU" sz="2800" dirty="0" smtClean="0">
                <a:latin typeface="Arial" pitchFamily="34" charset="0"/>
                <a:cs typeface="Arial" pitchFamily="34" charset="0"/>
              </a:rPr>
              <a:t>3. Прозрачный лес один чернеет, и ель сквозь иней зеленеет.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1071538" y="357166"/>
            <a:ext cx="771530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Запишите предложения, выделите главные члены предложения.</a:t>
            </a:r>
          </a:p>
          <a:p>
            <a:pPr algn="ctr"/>
            <a:r>
              <a:rPr lang="ru-RU" sz="3200" u="sng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Составьте схемы предложений.</a:t>
            </a:r>
            <a:endParaRPr lang="ru-RU" sz="3200" u="sng" dirty="0">
              <a:solidFill>
                <a:schemeClr val="accent3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6" name="Picture 4" descr="QUESTIONWHT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429520" y="5072074"/>
            <a:ext cx="1296987" cy="129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142976" y="785794"/>
            <a:ext cx="8001024" cy="442915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800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4. Налетел ветер и затрепетала листьями осинка.</a:t>
            </a:r>
          </a:p>
          <a:p>
            <a:pPr>
              <a:buNone/>
            </a:pPr>
            <a:r>
              <a:rPr lang="ru-RU" sz="2800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5. Улетает с цветка тяжелый шмель и цветок слегка качается.</a:t>
            </a:r>
          </a:p>
          <a:p>
            <a:pPr>
              <a:buNone/>
            </a:pPr>
            <a:r>
              <a:rPr lang="ru-RU" sz="2800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6. Давно угомонился дождь но капельки воды долго не пропадали на листьях.</a:t>
            </a:r>
          </a:p>
          <a:p>
            <a:pPr>
              <a:buNone/>
            </a:pPr>
            <a:r>
              <a:rPr lang="ru-RU" sz="2800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7. Ветер крепчал и на востоке появлялись громады туч.</a:t>
            </a:r>
          </a:p>
          <a:p>
            <a:pPr>
              <a:buNone/>
            </a:pPr>
            <a:r>
              <a:rPr lang="ru-RU" sz="2800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8. Неслись мимо леса мелькали реки.</a:t>
            </a:r>
          </a:p>
          <a:p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1500166" y="5500702"/>
            <a:ext cx="207170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2800" dirty="0" smtClean="0">
                <a:latin typeface="Arial" pitchFamily="34" charset="0"/>
                <a:cs typeface="Arial" pitchFamily="34" charset="0"/>
              </a:rPr>
              <a:t>[- =]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, и 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[- =]</a:t>
            </a:r>
            <a:r>
              <a:rPr lang="ru-RU" dirty="0" smtClean="0"/>
              <a:t>.</a:t>
            </a:r>
          </a:p>
        </p:txBody>
      </p:sp>
      <p:pic>
        <p:nvPicPr>
          <p:cNvPr id="6" name="Picture 4" descr="QUESTIONWHT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286644" y="5072074"/>
            <a:ext cx="1296987" cy="129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000" u="sng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Сложное предложение</a:t>
            </a:r>
            <a:endParaRPr lang="ru-RU" sz="4000" u="sng" dirty="0">
              <a:solidFill>
                <a:schemeClr val="accent3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785918" y="1643050"/>
            <a:ext cx="264320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>
                <a:latin typeface="Arial" pitchFamily="34" charset="0"/>
                <a:cs typeface="Arial" pitchFamily="34" charset="0"/>
              </a:rPr>
              <a:t>союзное</a:t>
            </a:r>
            <a:endParaRPr lang="ru-RU" sz="3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643570" y="1643050"/>
            <a:ext cx="27146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>
                <a:latin typeface="Arial" pitchFamily="34" charset="0"/>
                <a:cs typeface="Arial" pitchFamily="34" charset="0"/>
              </a:rPr>
              <a:t>бессоюзное</a:t>
            </a:r>
            <a:endParaRPr lang="ru-RU" sz="3200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0" name="Прямая со стрелкой 9"/>
          <p:cNvCxnSpPr/>
          <p:nvPr/>
        </p:nvCxnSpPr>
        <p:spPr>
          <a:xfrm rot="10800000" flipV="1">
            <a:off x="3071802" y="1142984"/>
            <a:ext cx="1000132" cy="50006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 стрелкой 11"/>
          <p:cNvCxnSpPr/>
          <p:nvPr/>
        </p:nvCxnSpPr>
        <p:spPr>
          <a:xfrm>
            <a:off x="5857884" y="1142984"/>
            <a:ext cx="928694" cy="50006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1071538" y="2714620"/>
            <a:ext cx="3929090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latin typeface="Arial" pitchFamily="34" charset="0"/>
                <a:cs typeface="Arial" pitchFamily="34" charset="0"/>
              </a:rPr>
              <a:t>Солнце зашло за гору, </a:t>
            </a:r>
            <a:r>
              <a:rPr lang="ru-RU" sz="2800" b="1" dirty="0" smtClean="0">
                <a:latin typeface="Arial" pitchFamily="34" charset="0"/>
                <a:cs typeface="Arial" pitchFamily="34" charset="0"/>
              </a:rPr>
              <a:t>но  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ветер дул с прежней силой. </a:t>
            </a:r>
          </a:p>
          <a:p>
            <a:endParaRPr lang="ru-RU" sz="2800" dirty="0" smtClean="0">
              <a:latin typeface="Arial" pitchFamily="34" charset="0"/>
              <a:cs typeface="Arial" pitchFamily="34" charset="0"/>
            </a:endParaRPr>
          </a:p>
          <a:p>
            <a:r>
              <a:rPr lang="ru-RU" sz="2800" dirty="0" smtClean="0">
                <a:latin typeface="Arial" pitchFamily="34" charset="0"/>
                <a:cs typeface="Arial" pitchFamily="34" charset="0"/>
              </a:rPr>
              <a:t>Заря догорала, </a:t>
            </a:r>
            <a:r>
              <a:rPr lang="ru-RU" sz="2800" b="1" dirty="0" smtClean="0">
                <a:latin typeface="Arial" pitchFamily="34" charset="0"/>
                <a:cs typeface="Arial" pitchFamily="34" charset="0"/>
              </a:rPr>
              <a:t>и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 я не хотел возвращаться домой.</a:t>
            </a:r>
            <a:endParaRPr lang="ru-RU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5072066" y="2714621"/>
            <a:ext cx="4071934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latin typeface="Arial" pitchFamily="34" charset="0"/>
                <a:cs typeface="Arial" pitchFamily="34" charset="0"/>
              </a:rPr>
              <a:t>Низко нависли серые облака, моросил мелкий дождь.</a:t>
            </a:r>
          </a:p>
          <a:p>
            <a:endParaRPr lang="ru-RU" sz="2800" dirty="0" smtClean="0">
              <a:latin typeface="Arial" pitchFamily="34" charset="0"/>
              <a:cs typeface="Arial" pitchFamily="34" charset="0"/>
            </a:endParaRPr>
          </a:p>
          <a:p>
            <a:r>
              <a:rPr lang="ru-RU" sz="2800" dirty="0" smtClean="0">
                <a:latin typeface="Arial" pitchFamily="34" charset="0"/>
                <a:cs typeface="Arial" pitchFamily="34" charset="0"/>
              </a:rPr>
              <a:t>Я вышел торопясь из дома, работа находилась недалеко.</a:t>
            </a:r>
            <a:endParaRPr lang="ru-RU" sz="2800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6" name="Прямая соединительная линия 15"/>
          <p:cNvCxnSpPr/>
          <p:nvPr/>
        </p:nvCxnSpPr>
        <p:spPr>
          <a:xfrm rot="5400000">
            <a:off x="3643306" y="4214818"/>
            <a:ext cx="285752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7" name="Рисунок 16" descr="kr3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42976" y="428604"/>
            <a:ext cx="1305676" cy="1352546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>
                <a:solidFill>
                  <a:schemeClr val="accent3">
                    <a:lumMod val="75000"/>
                  </a:schemeClr>
                </a:solidFill>
              </a:rPr>
              <a:t>Союзное предложение</a:t>
            </a:r>
            <a:endParaRPr lang="ru-RU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857224" y="2500306"/>
            <a:ext cx="4143404" cy="3687134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u="sng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Сложносочинительные</a:t>
            </a:r>
            <a:endParaRPr lang="ru-RU" dirty="0" smtClean="0">
              <a:solidFill>
                <a:schemeClr val="accent3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       части связаны сочинительными союзами: и, а, но, да, зато, также и др.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857752" y="2500306"/>
            <a:ext cx="4572032" cy="373474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u="sng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Сложноподчинительные</a:t>
            </a:r>
            <a:endParaRPr lang="ru-RU" dirty="0" smtClean="0">
              <a:solidFill>
                <a:schemeClr val="accent3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    части связаны подчинительными союзами: что, чтобы, потому что, так как, и др., а также словами который, какой, чей, куда и др.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6" name="Прямая со стрелкой 5"/>
          <p:cNvCxnSpPr>
            <a:endCxn id="3" idx="0"/>
          </p:cNvCxnSpPr>
          <p:nvPr/>
        </p:nvCxnSpPr>
        <p:spPr>
          <a:xfrm rot="10800000" flipV="1">
            <a:off x="2928926" y="1285860"/>
            <a:ext cx="1285884" cy="121444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 стрелкой 7"/>
          <p:cNvCxnSpPr/>
          <p:nvPr/>
        </p:nvCxnSpPr>
        <p:spPr>
          <a:xfrm rot="16200000" flipH="1">
            <a:off x="5679289" y="1393017"/>
            <a:ext cx="1285884" cy="92869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 rot="5400000">
            <a:off x="3321835" y="4321975"/>
            <a:ext cx="321471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Рисунок 14" descr="kr3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42976" y="428604"/>
            <a:ext cx="1305676" cy="1352546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113</TotalTime>
  <Words>289</Words>
  <Application>Microsoft Office PowerPoint</Application>
  <PresentationFormat>Экран (4:3)</PresentationFormat>
  <Paragraphs>50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Солнцестояние</vt:lpstr>
      <vt:lpstr>Презентация к уроку  « Сложное предложение и его виды» 6 класс   </vt:lpstr>
      <vt:lpstr>Однородные члены предложения:  - один и тот же член предложения; - относятся к одному и тому же слову; - отвечают на один и тот же вопрос. </vt:lpstr>
      <vt:lpstr>Устная синтаксическая пятиминутка</vt:lpstr>
      <vt:lpstr>Презентация PowerPoint</vt:lpstr>
      <vt:lpstr>Запятая ставится перед союзами а, но.</vt:lpstr>
      <vt:lpstr>1. В ярком золоте день утопает, и ручьи по оврагам шумят.  2. Редеет мгла ненастной ночи, и бледный день уж настает.  3. Прозрачный лес один чернеет, и ель сквозь иней зеленеет. </vt:lpstr>
      <vt:lpstr>Презентация PowerPoint</vt:lpstr>
      <vt:lpstr>Сложное предложение</vt:lpstr>
      <vt:lpstr>Союзное предложение</vt:lpstr>
      <vt:lpstr>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к уроку  « Сложное предложение и его виды» 6 класс</dc:title>
  <dc:creator>евросеть</dc:creator>
  <cp:lastModifiedBy>user</cp:lastModifiedBy>
  <cp:revision>24</cp:revision>
  <dcterms:created xsi:type="dcterms:W3CDTF">2013-02-09T22:55:03Z</dcterms:created>
  <dcterms:modified xsi:type="dcterms:W3CDTF">2019-01-16T02:17:47Z</dcterms:modified>
</cp:coreProperties>
</file>